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6" r:id="rId14"/>
    <p:sldId id="274" r:id="rId15"/>
    <p:sldId id="275" r:id="rId16"/>
    <p:sldId id="270" r:id="rId17"/>
    <p:sldId id="271" r:id="rId18"/>
    <p:sldId id="272" r:id="rId19"/>
    <p:sldId id="273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1111">
              <a:solidFill>
                <a:schemeClr val="tx1"/>
              </a:solidFill>
            </a:ln>
          </c:spPr>
          <c:dPt>
            <c:idx val="0"/>
            <c:explosion val="63"/>
          </c:dPt>
          <c:dLbls>
            <c:dLbl>
              <c:idx val="0"/>
              <c:layout>
                <c:manualLayout>
                  <c:x val="8.5925819794677699E-2"/>
                  <c:y val="-0.1895438206093802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62" b="1" dirty="0" smtClean="0">
                        <a:solidFill>
                          <a:schemeClr val="tx1"/>
                        </a:solidFill>
                      </a:rPr>
                      <a:t>Environmental</a:t>
                    </a:r>
                  </a:p>
                  <a:p>
                    <a:pPr>
                      <a:defRPr/>
                    </a:pPr>
                    <a:r>
                      <a:rPr lang="en-US" sz="1662" b="1" dirty="0" smtClean="0">
                        <a:solidFill>
                          <a:schemeClr val="tx1"/>
                        </a:solidFill>
                      </a:rPr>
                      <a:t> 50%</a:t>
                    </a:r>
                    <a:endParaRPr lang="en-US" sz="20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.18474129969864891"/>
                  <c:y val="0.1368067673973185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62" b="1" dirty="0" err="1" smtClean="0"/>
                      <a:t>Autosomal</a:t>
                    </a:r>
                    <a:r>
                      <a:rPr lang="en-US" sz="1662" b="1" dirty="0" smtClean="0"/>
                      <a:t> Recessive  </a:t>
                    </a:r>
                  </a:p>
                  <a:p>
                    <a:pPr>
                      <a:defRPr/>
                    </a:pPr>
                    <a:r>
                      <a:rPr lang="en-US" sz="1995" b="0" dirty="0" smtClean="0"/>
                      <a:t>28%</a:t>
                    </a:r>
                    <a:endParaRPr lang="en-US" sz="2400" b="0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6.101901225954353E-2"/>
                  <c:y val="7.5543478260869578E-3"/>
                </c:manualLayout>
              </c:layout>
              <c:tx>
                <c:rich>
                  <a:bodyPr/>
                  <a:lstStyle/>
                  <a:p>
                    <a:pPr>
                      <a:defRPr b="1" i="0" baseline="0"/>
                    </a:pPr>
                    <a:r>
                      <a:rPr lang="en-US" b="1" i="0" baseline="0" dirty="0" err="1"/>
                      <a:t>Autosomal</a:t>
                    </a:r>
                    <a:r>
                      <a:rPr lang="en-US" b="1" i="0" baseline="0" dirty="0"/>
                      <a:t> </a:t>
                    </a:r>
                    <a:r>
                      <a:rPr lang="en-US" b="1" i="0" baseline="0" dirty="0" smtClean="0"/>
                      <a:t>Dominant, </a:t>
                    </a:r>
                    <a:endParaRPr lang="en-US" b="1" i="0" baseline="0" dirty="0"/>
                  </a:p>
                  <a:p>
                    <a:pPr>
                      <a:defRPr b="1" i="0" baseline="0"/>
                    </a:pPr>
                    <a:r>
                      <a:rPr lang="en-US" b="1" i="0" baseline="0" dirty="0"/>
                      <a:t>X-linked and mitochondrial   </a:t>
                    </a:r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-0.16807876445999811"/>
                  <c:y val="6.952666019487291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662" b="1" dirty="0" err="1" smtClean="0"/>
                      <a:t>Syndromic</a:t>
                    </a:r>
                    <a:endParaRPr lang="en-US" sz="2000" b="1" dirty="0" smtClean="0"/>
                  </a:p>
                  <a:p>
                    <a:pPr>
                      <a:defRPr/>
                    </a:pPr>
                    <a:r>
                      <a:rPr lang="en-US" sz="1662" b="1" dirty="0" smtClean="0"/>
                      <a:t>15%</a:t>
                    </a:r>
                    <a:endParaRPr lang="en-US" sz="2000" b="1" dirty="0"/>
                  </a:p>
                </c:rich>
              </c:tx>
              <c:spPr/>
              <c:dLblPos val="bestFit"/>
            </c:dLbl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Environmental</c:v>
                </c:pt>
                <c:pt idx="1">
                  <c:v>Autosomal Recessive</c:v>
                </c:pt>
                <c:pt idx="2">
                  <c:v>AD, X-linked and mitochondrial</c:v>
                </c:pt>
                <c:pt idx="3">
                  <c:v>Syndromic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28</c:v>
                </c:pt>
                <c:pt idx="2">
                  <c:v>7</c:v>
                </c:pt>
                <c:pt idx="3">
                  <c:v>15</c:v>
                </c:pt>
              </c:numCache>
            </c:numRef>
          </c:val>
        </c:ser>
        <c:firstSliceAng val="102"/>
      </c:pieChart>
      <c:spPr>
        <a:noFill/>
        <a:ln w="21120">
          <a:noFill/>
        </a:ln>
      </c:spPr>
    </c:plotArea>
    <c:plotVisOnly val="1"/>
    <c:dispBlanksAs val="zero"/>
  </c:chart>
  <c:spPr>
    <a:solidFill>
      <a:schemeClr val="accent6">
        <a:lumMod val="40000"/>
        <a:lumOff val="60000"/>
      </a:schemeClr>
    </a:solidFill>
    <a:ln>
      <a:solidFill>
        <a:schemeClr val="tx1"/>
      </a:solidFill>
    </a:ln>
  </c:spPr>
  <c:txPr>
    <a:bodyPr/>
    <a:lstStyle/>
    <a:p>
      <a:pPr>
        <a:defRPr sz="1496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0.59259</cdr:x>
      <cdr:y>0.17808</cdr:y>
    </cdr:from>
    <cdr:to>
      <cdr:x>0.67593</cdr:x>
      <cdr:y>0.27397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76800" y="990600"/>
          <a:ext cx="685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800" b="1" dirty="0" smtClean="0">
              <a:solidFill>
                <a:schemeClr val="tx1"/>
              </a:solidFill>
            </a:rPr>
            <a:t>7%</a:t>
          </a:r>
          <a:endParaRPr lang="en-GB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0.01266</cdr:x>
      <cdr:y>0.20109</cdr:y>
    </cdr:from>
    <cdr:to>
      <cdr:x>0.15155</cdr:x>
      <cdr:y>0.40657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1600" y="939800"/>
          <a:ext cx="1114787" cy="960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b="1" dirty="0" smtClean="0">
              <a:solidFill>
                <a:schemeClr val="tx1"/>
              </a:solidFill>
            </a:rPr>
            <a:t>Genetic</a:t>
          </a:r>
        </a:p>
        <a:p xmlns:a="http://schemas.openxmlformats.org/drawingml/2006/main">
          <a:r>
            <a:rPr lang="en-GB" sz="2000" b="1" dirty="0" smtClean="0">
              <a:solidFill>
                <a:schemeClr val="tx1"/>
              </a:solidFill>
              <a:latin typeface="Arial Unicode MS"/>
              <a:ea typeface="Arial Unicode MS"/>
              <a:cs typeface="Arial Unicode MS"/>
            </a:rPr>
            <a:t>∼</a:t>
          </a:r>
          <a:r>
            <a:rPr lang="en-GB" sz="2000" b="1" dirty="0" smtClean="0">
              <a:solidFill>
                <a:schemeClr val="tx1"/>
              </a:solidFill>
            </a:rPr>
            <a:t>50%</a:t>
          </a:r>
          <a:endParaRPr lang="en-GB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0.2771</cdr:x>
      <cdr:y>0.19596</cdr:y>
    </cdr:from>
    <cdr:to>
      <cdr:x>0.51079</cdr:x>
      <cdr:y>0.43662</cdr:y>
    </cdr:to>
    <cdr:sp macro="" textlink="">
      <cdr:nvSpPr>
        <cdr:cNvPr id="6" name="Isosceles Triangle 5"/>
        <cdr:cNvSpPr/>
      </cdr:nvSpPr>
      <cdr:spPr>
        <a:xfrm xmlns:a="http://schemas.openxmlformats.org/drawingml/2006/main" rot="711062">
          <a:off x="2575991" y="1104994"/>
          <a:ext cx="2172478" cy="1357041"/>
        </a:xfrm>
        <a:prstGeom xmlns:a="http://schemas.openxmlformats.org/drawingml/2006/main" prst="triangle">
          <a:avLst>
            <a:gd name="adj" fmla="val 29997"/>
          </a:avLst>
        </a:prstGeom>
        <a:solidFill xmlns:a="http://schemas.openxmlformats.org/drawingml/2006/main">
          <a:schemeClr val="accent2">
            <a:lumMod val="40000"/>
            <a:lumOff val="60000"/>
          </a:schemeClr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0.00926</cdr:x>
      <cdr:y>0.56757</cdr:y>
    </cdr:from>
    <cdr:to>
      <cdr:x>0.17593</cdr:x>
      <cdr:y>0.66216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6200" y="3200400"/>
          <a:ext cx="1371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0.19304</cdr:x>
      <cdr:y>0.08696</cdr:y>
    </cdr:from>
    <cdr:to>
      <cdr:x>0.39817</cdr:x>
      <cdr:y>0.19609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49400" y="406400"/>
          <a:ext cx="1646447" cy="510066"/>
        </a:xfrm>
        <a:prstGeom xmlns:a="http://schemas.openxmlformats.org/drawingml/2006/main" prst="rect">
          <a:avLst/>
        </a:prstGeom>
        <a:ln xmlns:a="http://schemas.openxmlformats.org/drawingml/2006/main" w="25400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b="1" dirty="0" smtClean="0">
              <a:solidFill>
                <a:schemeClr val="tx1"/>
              </a:solidFill>
            </a:rPr>
            <a:t>Connexin 26</a:t>
          </a:r>
        </a:p>
        <a:p xmlns:a="http://schemas.openxmlformats.org/drawingml/2006/main">
          <a:endParaRPr lang="en-GB" sz="2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0.28797</cdr:x>
      <cdr:y>0.16848</cdr:y>
    </cdr:from>
    <cdr:to>
      <cdr:x>0.34494</cdr:x>
      <cdr:y>0.29891</cdr:y>
    </cdr:to>
    <cdr:sp macro="" textlink="">
      <cdr:nvSpPr>
        <cdr:cNvPr id="10" name="Straight Connector 9"/>
        <cdr:cNvSpPr/>
      </cdr:nvSpPr>
      <cdr:spPr>
        <a:xfrm xmlns:a="http://schemas.openxmlformats.org/drawingml/2006/main">
          <a:off x="2311400" y="787400"/>
          <a:ext cx="457200" cy="6096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GB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7CB97-58BA-4F19-85C4-84E0DF02903D}" type="datetimeFigureOut">
              <a:rPr lang="en-GB" smtClean="0"/>
              <a:pPr/>
              <a:t>06/02/2015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5D782-6031-48E0-9938-2BF76DBD075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5D782-6031-48E0-9938-2BF76DBD0759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Normal </a:t>
            </a:r>
            <a:r>
              <a:rPr lang="en-GB" dirty="0" err="1" smtClean="0"/>
              <a:t>retrocohlear</a:t>
            </a:r>
            <a:r>
              <a:rPr lang="en-GB" dirty="0" smtClean="0"/>
              <a:t> (ABR) pathways, i.e. the effect is in the cochlea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5D782-6031-48E0-9938-2BF76DBD075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Hearing Loss in Alport Syndrome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Dr Sudhira Ratnayake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Consultant in Audiovestibular Medicine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Gem Centre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Royal Wolverhampton NHS Trust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1026" name="Picture 2" descr="C:\Users\Sudhira\Desktop\alport-uk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410200"/>
            <a:ext cx="2286000" cy="831850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pic>
        <p:nvPicPr>
          <p:cNvPr id="1027" name="Picture 3" descr="C:\Users\Sudhira\Desktop\nhs-wolverhampton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33400"/>
            <a:ext cx="5283587" cy="54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14475" y="113982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90675" y="701675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14475" y="152082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514475" y="197802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14475" y="243522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14475" y="291147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14475" y="329247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495425" y="371157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514475" y="413067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514475" y="4530725"/>
            <a:ext cx="20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400175" y="4949825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400175" y="5349875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1400175" y="5749925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839913" y="498475"/>
            <a:ext cx="4954587" cy="5429250"/>
            <a:chOff x="1331" y="300"/>
            <a:chExt cx="3121" cy="3420"/>
          </a:xfrm>
        </p:grpSpPr>
        <p:sp>
          <p:nvSpPr>
            <p:cNvPr id="9236" name="Line 16"/>
            <p:cNvSpPr>
              <a:spLocks noChangeShapeType="1"/>
            </p:cNvSpPr>
            <p:nvPr/>
          </p:nvSpPr>
          <p:spPr bwMode="auto">
            <a:xfrm>
              <a:off x="1331" y="552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7" name="Line 17"/>
            <p:cNvSpPr>
              <a:spLocks noChangeShapeType="1"/>
            </p:cNvSpPr>
            <p:nvPr/>
          </p:nvSpPr>
          <p:spPr bwMode="auto">
            <a:xfrm>
              <a:off x="1331" y="804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8" name="Line 18"/>
            <p:cNvSpPr>
              <a:spLocks noChangeShapeType="1"/>
            </p:cNvSpPr>
            <p:nvPr/>
          </p:nvSpPr>
          <p:spPr bwMode="auto">
            <a:xfrm>
              <a:off x="1331" y="108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>
              <a:off x="1331" y="132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0" name="Line 20"/>
            <p:cNvSpPr>
              <a:spLocks noChangeShapeType="1"/>
            </p:cNvSpPr>
            <p:nvPr/>
          </p:nvSpPr>
          <p:spPr bwMode="auto">
            <a:xfrm>
              <a:off x="1331" y="1608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1" name="Line 21"/>
            <p:cNvSpPr>
              <a:spLocks noChangeShapeType="1"/>
            </p:cNvSpPr>
            <p:nvPr/>
          </p:nvSpPr>
          <p:spPr bwMode="auto">
            <a:xfrm>
              <a:off x="1331" y="1896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2" name="Line 22"/>
            <p:cNvSpPr>
              <a:spLocks noChangeShapeType="1"/>
            </p:cNvSpPr>
            <p:nvPr/>
          </p:nvSpPr>
          <p:spPr bwMode="auto">
            <a:xfrm>
              <a:off x="1331" y="2184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3" name="Line 23"/>
            <p:cNvSpPr>
              <a:spLocks noChangeShapeType="1"/>
            </p:cNvSpPr>
            <p:nvPr/>
          </p:nvSpPr>
          <p:spPr bwMode="auto">
            <a:xfrm>
              <a:off x="1331" y="2424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4" name="Line 24"/>
            <p:cNvSpPr>
              <a:spLocks noChangeShapeType="1"/>
            </p:cNvSpPr>
            <p:nvPr/>
          </p:nvSpPr>
          <p:spPr bwMode="auto">
            <a:xfrm>
              <a:off x="1331" y="270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5" name="Line 25"/>
            <p:cNvSpPr>
              <a:spLocks noChangeShapeType="1"/>
            </p:cNvSpPr>
            <p:nvPr/>
          </p:nvSpPr>
          <p:spPr bwMode="auto">
            <a:xfrm>
              <a:off x="1331" y="2952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6" name="Line 26"/>
            <p:cNvSpPr>
              <a:spLocks noChangeShapeType="1"/>
            </p:cNvSpPr>
            <p:nvPr/>
          </p:nvSpPr>
          <p:spPr bwMode="auto">
            <a:xfrm>
              <a:off x="1331" y="3216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7" name="Line 27"/>
            <p:cNvSpPr>
              <a:spLocks noChangeShapeType="1"/>
            </p:cNvSpPr>
            <p:nvPr/>
          </p:nvSpPr>
          <p:spPr bwMode="auto">
            <a:xfrm>
              <a:off x="1331" y="348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8" name="Line 28"/>
            <p:cNvSpPr>
              <a:spLocks noChangeShapeType="1"/>
            </p:cNvSpPr>
            <p:nvPr/>
          </p:nvSpPr>
          <p:spPr bwMode="auto">
            <a:xfrm>
              <a:off x="1331" y="372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9" name="Line 29"/>
            <p:cNvSpPr>
              <a:spLocks noChangeShapeType="1"/>
            </p:cNvSpPr>
            <p:nvPr/>
          </p:nvSpPr>
          <p:spPr bwMode="auto">
            <a:xfrm flipV="1">
              <a:off x="1331" y="304"/>
              <a:ext cx="0" cy="3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0" name="Line 30"/>
            <p:cNvSpPr>
              <a:spLocks noChangeShapeType="1"/>
            </p:cNvSpPr>
            <p:nvPr/>
          </p:nvSpPr>
          <p:spPr bwMode="auto">
            <a:xfrm flipV="1">
              <a:off x="1859" y="306"/>
              <a:ext cx="0" cy="3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1" name="Line 31"/>
            <p:cNvSpPr>
              <a:spLocks noChangeShapeType="1"/>
            </p:cNvSpPr>
            <p:nvPr/>
          </p:nvSpPr>
          <p:spPr bwMode="auto">
            <a:xfrm flipV="1">
              <a:off x="2387" y="300"/>
              <a:ext cx="0" cy="3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2" name="Line 32"/>
            <p:cNvSpPr>
              <a:spLocks noChangeShapeType="1"/>
            </p:cNvSpPr>
            <p:nvPr/>
          </p:nvSpPr>
          <p:spPr bwMode="auto">
            <a:xfrm flipV="1">
              <a:off x="2867" y="306"/>
              <a:ext cx="0" cy="3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3" name="Line 33"/>
            <p:cNvSpPr>
              <a:spLocks noChangeShapeType="1"/>
            </p:cNvSpPr>
            <p:nvPr/>
          </p:nvSpPr>
          <p:spPr bwMode="auto">
            <a:xfrm flipV="1">
              <a:off x="3395" y="306"/>
              <a:ext cx="0" cy="3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4" name="Line 34"/>
            <p:cNvSpPr>
              <a:spLocks noChangeShapeType="1"/>
            </p:cNvSpPr>
            <p:nvPr/>
          </p:nvSpPr>
          <p:spPr bwMode="auto">
            <a:xfrm flipV="1">
              <a:off x="3923" y="306"/>
              <a:ext cx="0" cy="3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5" name="Line 35"/>
            <p:cNvSpPr>
              <a:spLocks noChangeShapeType="1"/>
            </p:cNvSpPr>
            <p:nvPr/>
          </p:nvSpPr>
          <p:spPr bwMode="auto">
            <a:xfrm flipV="1">
              <a:off x="4451" y="306"/>
              <a:ext cx="0" cy="3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56" name="Line 36"/>
            <p:cNvSpPr>
              <a:spLocks noChangeShapeType="1"/>
            </p:cNvSpPr>
            <p:nvPr/>
          </p:nvSpPr>
          <p:spPr bwMode="auto">
            <a:xfrm>
              <a:off x="1332" y="30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397" name="Text Box 37"/>
          <p:cNvSpPr txBox="1">
            <a:spLocks noChangeArrowheads="1"/>
          </p:cNvSpPr>
          <p:nvPr/>
        </p:nvSpPr>
        <p:spPr bwMode="auto">
          <a:xfrm rot="-5400000">
            <a:off x="-1115219" y="2859882"/>
            <a:ext cx="421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cs typeface="Times New Roman" pitchFamily="18" charset="0"/>
              </a:rPr>
              <a:t>HEARING LEVEL (dB HL)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639888" y="4999038"/>
            <a:ext cx="536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48" charset="-128"/>
                <a:cs typeface="Times New Roman" pitchFamily="18" charset="0"/>
              </a:rPr>
              <a:t>LOUD</a:t>
            </a:r>
            <a:endParaRPr lang="en-US" sz="3600">
              <a:solidFill>
                <a:srgbClr val="FF0066"/>
              </a:solidFill>
              <a:latin typeface="Times New Roman" pitchFamily="18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1752600" y="533400"/>
            <a:ext cx="523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48" charset="-128"/>
                <a:cs typeface="Times New Roman" pitchFamily="18" charset="0"/>
              </a:rPr>
              <a:t>SOFT</a:t>
            </a:r>
            <a:endParaRPr lang="en-US" sz="3600">
              <a:solidFill>
                <a:srgbClr val="FF0066"/>
              </a:solidFill>
              <a:latin typeface="Times New Roman" pitchFamily="18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4319588" y="1379538"/>
            <a:ext cx="0" cy="37084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308304" y="5949280"/>
            <a:ext cx="1309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From: NDCS</a:t>
            </a:r>
            <a:endParaRPr lang="en-GB" dirty="0"/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GB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6B1-E680-4774-87FC-A6AACBD27228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Alport Information Day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one_soft_loud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autoUpdateAnimBg="0"/>
      <p:bldP spid="15364" grpId="0" autoUpdateAnimBg="0"/>
      <p:bldP spid="15365" grpId="0" autoUpdateAnimBg="0"/>
      <p:bldP spid="15366" grpId="0" autoUpdateAnimBg="0"/>
      <p:bldP spid="15367" grpId="0" autoUpdateAnimBg="0"/>
      <p:bldP spid="15368" grpId="0" autoUpdateAnimBg="0"/>
      <p:bldP spid="15369" grpId="0" autoUpdateAnimBg="0"/>
      <p:bldP spid="15370" grpId="0" autoUpdateAnimBg="0"/>
      <p:bldP spid="15371" grpId="0" autoUpdateAnimBg="0"/>
      <p:bldP spid="15372" grpId="0" autoUpdateAnimBg="0"/>
      <p:bldP spid="15373" grpId="0" autoUpdateAnimBg="0"/>
      <p:bldP spid="15374" grpId="0" autoUpdateAnimBg="0"/>
      <p:bldP spid="15397" grpId="0" autoUpdateAnimBg="0"/>
      <p:bldP spid="15398" grpId="0" autoUpdateAnimBg="0"/>
      <p:bldP spid="15399" grpId="0" autoUpdateAnimBg="0"/>
      <p:bldP spid="154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What is an audiogram?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7200" y="1295400"/>
            <a:ext cx="4438650" cy="437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Alport Information Day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6B1-E680-4774-87FC-A6AACBD2722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24328" y="56612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Oticon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371600"/>
            <a:ext cx="3733800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Degree or Level of hearing loss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2060"/>
                </a:solidFill>
              </a:rPr>
              <a:t>Normal: 		Less than 20 dB</a:t>
            </a:r>
          </a:p>
          <a:p>
            <a:endParaRPr lang="en-GB" dirty="0" smtClean="0"/>
          </a:p>
          <a:p>
            <a:r>
              <a:rPr lang="en-GB" dirty="0" smtClean="0"/>
              <a:t>Mild:		21 – 40 dB</a:t>
            </a:r>
          </a:p>
          <a:p>
            <a:endParaRPr lang="en-GB" dirty="0" smtClean="0"/>
          </a:p>
          <a:p>
            <a:r>
              <a:rPr lang="en-GB" dirty="0" smtClean="0"/>
              <a:t>Moderate: 	41 – 70 dB</a:t>
            </a:r>
          </a:p>
          <a:p>
            <a:endParaRPr lang="en-GB" dirty="0" smtClean="0"/>
          </a:p>
          <a:p>
            <a:r>
              <a:rPr lang="en-GB" dirty="0" smtClean="0"/>
              <a:t>Severe: 		71 – 95 dB</a:t>
            </a:r>
          </a:p>
          <a:p>
            <a:endParaRPr lang="en-GB" dirty="0" smtClean="0"/>
          </a:p>
          <a:p>
            <a:r>
              <a:rPr lang="en-GB" dirty="0" smtClean="0"/>
              <a:t>Profound : 	Worse than 95 dB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66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rgbClr val="C00000"/>
                </a:solidFill>
              </a:rPr>
              <a:t>Causes of hearing loss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Alport Information Day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5584C-9B27-4223-B58B-7B91718DA6A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idx="1"/>
          </p:nvPr>
        </p:nvGraphicFramePr>
        <p:xfrm>
          <a:off x="914400" y="1270000"/>
          <a:ext cx="75438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Left Brace 8"/>
          <p:cNvSpPr/>
          <p:nvPr/>
        </p:nvSpPr>
        <p:spPr>
          <a:xfrm>
            <a:off x="2057400" y="1524000"/>
            <a:ext cx="533400" cy="1752600"/>
          </a:xfrm>
          <a:prstGeom prst="leftBrace">
            <a:avLst>
              <a:gd name="adj1" fmla="val 8333"/>
              <a:gd name="adj2" fmla="val 48289"/>
            </a:avLst>
          </a:prstGeom>
          <a:noFill/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3429000" y="2514600"/>
            <a:ext cx="91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/>
              <a:t>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5791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Prevalence of AS – 1% of all children with childhood deafness (</a:t>
            </a:r>
            <a:r>
              <a:rPr lang="en-GB" b="1" dirty="0" err="1" smtClean="0"/>
              <a:t>Flinter</a:t>
            </a:r>
            <a:r>
              <a:rPr lang="en-GB" b="1" dirty="0" smtClean="0"/>
              <a:t>, 1990)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Hearing loss in AS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Hearing loss (HL) is one of the first features</a:t>
            </a:r>
          </a:p>
          <a:p>
            <a:r>
              <a:rPr lang="en-GB" dirty="0" smtClean="0"/>
              <a:t>55% of males and 45% of females with </a:t>
            </a:r>
            <a:r>
              <a:rPr lang="en-GB" dirty="0" smtClean="0"/>
              <a:t>AS</a:t>
            </a:r>
          </a:p>
          <a:p>
            <a:endParaRPr lang="en-GB" dirty="0" smtClean="0"/>
          </a:p>
          <a:p>
            <a:r>
              <a:rPr lang="en-GB" dirty="0" smtClean="0"/>
              <a:t>X-linked boys: common towards end of first decade of life or early teens </a:t>
            </a:r>
          </a:p>
          <a:p>
            <a:r>
              <a:rPr lang="en-GB" dirty="0" smtClean="0"/>
              <a:t>X-liked girls: HL less frequent and later in life</a:t>
            </a:r>
          </a:p>
          <a:p>
            <a:r>
              <a:rPr lang="en-GB" dirty="0" err="1" smtClean="0"/>
              <a:t>Autosomal</a:t>
            </a:r>
            <a:r>
              <a:rPr lang="en-GB" dirty="0" smtClean="0"/>
              <a:t> Recessive AS (both sexes): childhood HL</a:t>
            </a:r>
          </a:p>
          <a:p>
            <a:r>
              <a:rPr lang="en-GB" dirty="0" err="1" smtClean="0"/>
              <a:t>Autosomal</a:t>
            </a:r>
            <a:r>
              <a:rPr lang="en-GB" dirty="0" smtClean="0"/>
              <a:t> Dominant AS: Later ages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Hearing loss in 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Typically sensorineural i.e. affecting the cochlea</a:t>
            </a:r>
          </a:p>
          <a:p>
            <a:endParaRPr lang="en-GB" dirty="0" smtClean="0"/>
          </a:p>
          <a:p>
            <a:r>
              <a:rPr lang="en-GB" dirty="0" smtClean="0"/>
              <a:t>Variable degrees or levels of hearing loss</a:t>
            </a:r>
          </a:p>
          <a:p>
            <a:endParaRPr lang="en-GB" dirty="0" smtClean="0"/>
          </a:p>
          <a:p>
            <a:r>
              <a:rPr lang="en-GB" dirty="0" smtClean="0"/>
              <a:t>Typically affecting the middle and high frequencies, bilateral and symmetrical</a:t>
            </a:r>
          </a:p>
          <a:p>
            <a:endParaRPr lang="en-GB" dirty="0" smtClean="0"/>
          </a:p>
          <a:p>
            <a:r>
              <a:rPr lang="en-GB" dirty="0" smtClean="0"/>
              <a:t>Progression of hearing loss suggests poor prognosis of renal disease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Progression of hearing loss in AS:</a:t>
            </a:r>
            <a:br>
              <a:rPr lang="en-GB" sz="3200" dirty="0" smtClean="0">
                <a:solidFill>
                  <a:srgbClr val="C00000"/>
                </a:solidFill>
              </a:rPr>
            </a:br>
            <a:r>
              <a:rPr lang="en-GB" sz="3200" dirty="0" smtClean="0">
                <a:solidFill>
                  <a:srgbClr val="C00000"/>
                </a:solidFill>
              </a:rPr>
              <a:t>1</a:t>
            </a:r>
            <a:r>
              <a:rPr lang="en-GB" sz="3200" baseline="30000" dirty="0" smtClean="0">
                <a:solidFill>
                  <a:srgbClr val="C00000"/>
                </a:solidFill>
              </a:rPr>
              <a:t>st</a:t>
            </a:r>
            <a:r>
              <a:rPr lang="en-GB" sz="3200" dirty="0" smtClean="0">
                <a:solidFill>
                  <a:srgbClr val="C00000"/>
                </a:solidFill>
              </a:rPr>
              <a:t> and 2</a:t>
            </a:r>
            <a:r>
              <a:rPr lang="en-GB" sz="3200" baseline="30000" dirty="0" smtClean="0">
                <a:solidFill>
                  <a:srgbClr val="C00000"/>
                </a:solidFill>
              </a:rPr>
              <a:t>nd</a:t>
            </a:r>
            <a:r>
              <a:rPr lang="en-GB" sz="3200" dirty="0" smtClean="0">
                <a:solidFill>
                  <a:srgbClr val="C00000"/>
                </a:solidFill>
              </a:rPr>
              <a:t> decades of life</a:t>
            </a:r>
            <a:endParaRPr lang="en-GB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3505200"/>
            <a:ext cx="7096408" cy="2475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47800" y="1295400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Audiogram pattern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 Mean age in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Prevalence (%)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Flat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“Cookie-bite” (Ascending)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47.1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Descending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17.8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41.2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Deafness: first feature to be detected!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1000" cy="114300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Boy, born in Nov 2001</a:t>
            </a:r>
          </a:p>
          <a:p>
            <a:r>
              <a:rPr lang="en-GB" dirty="0" smtClean="0"/>
              <a:t>Referred from school hearing screening – no hearing or speech concerns before this</a:t>
            </a:r>
          </a:p>
          <a:p>
            <a:r>
              <a:rPr lang="en-GB" dirty="0" smtClean="0"/>
              <a:t>Two sisters – normal hearing</a:t>
            </a:r>
          </a:p>
          <a:p>
            <a:r>
              <a:rPr lang="en-GB" dirty="0" smtClean="0"/>
              <a:t>Urine: ++++ microscopic </a:t>
            </a:r>
            <a:r>
              <a:rPr lang="en-GB" dirty="0" err="1" smtClean="0"/>
              <a:t>haematurea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 Genetically confirmed Alport Syndrome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2743200"/>
            <a:ext cx="2907755" cy="27733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400" y="2743200"/>
            <a:ext cx="3048000" cy="2771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62000" y="5715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Bilateral </a:t>
            </a:r>
            <a:r>
              <a:rPr lang="en-GB" dirty="0" smtClean="0"/>
              <a:t>mid </a:t>
            </a:r>
            <a:r>
              <a:rPr lang="en-GB" dirty="0" smtClean="0"/>
              <a:t>to high frequency moderate Sensorineural Hearing Loss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Progressive hearing loss 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4290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Content Placeholder 9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14800" y="1371600"/>
            <a:ext cx="35052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1000" y="4572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Boy, born in Dec 2005</a:t>
            </a:r>
          </a:p>
          <a:p>
            <a:r>
              <a:rPr lang="en-GB" dirty="0" smtClean="0"/>
              <a:t>Passed Newborn Hearing Screening, normal birth</a:t>
            </a:r>
          </a:p>
          <a:p>
            <a:r>
              <a:rPr lang="en-GB" dirty="0" smtClean="0"/>
              <a:t>Referred by Nursery Nurse at age 3 years – speech delay</a:t>
            </a:r>
          </a:p>
          <a:p>
            <a:r>
              <a:rPr lang="en-GB" dirty="0" smtClean="0"/>
              <a:t>Persistent microscopic haematuria </a:t>
            </a:r>
            <a:r>
              <a:rPr lang="en-GB" dirty="0" smtClean="0">
                <a:sym typeface="Wingdings" pitchFamily="2" charset="2"/>
              </a:rPr>
              <a:t> Genetic variant of Alport Syndrome</a:t>
            </a:r>
          </a:p>
          <a:p>
            <a:r>
              <a:rPr lang="en-GB" dirty="0" smtClean="0"/>
              <a:t>Mother – same genetic variant, no haematuria but has bilateral high freq. hearing loss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772400" y="2362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Nov 2009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858000" y="2667000"/>
            <a:ext cx="1066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248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Sept 2014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6858000" y="3733800"/>
            <a:ext cx="1066800" cy="260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Late identification of hearing </a:t>
            </a:r>
            <a:r>
              <a:rPr lang="en-GB" dirty="0" smtClean="0">
                <a:solidFill>
                  <a:srgbClr val="C00000"/>
                </a:solidFill>
              </a:rPr>
              <a:t>loss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001000" cy="160020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22yr old male referred via GP due to hearing difficulties</a:t>
            </a:r>
          </a:p>
          <a:p>
            <a:r>
              <a:rPr lang="en-GB" dirty="0" smtClean="0"/>
              <a:t>Potential Kidney donor to his mother </a:t>
            </a:r>
            <a:r>
              <a:rPr lang="en-GB" dirty="0" smtClean="0">
                <a:sym typeface="Wingdings" pitchFamily="2" charset="2"/>
              </a:rPr>
              <a:t> microscopic Haematuria  investigations  abnormal kidney biopsy</a:t>
            </a:r>
          </a:p>
          <a:p>
            <a:r>
              <a:rPr lang="en-GB" dirty="0" smtClean="0">
                <a:sym typeface="Wingdings" pitchFamily="2" charset="2"/>
              </a:rPr>
              <a:t>Mother in 50’s  End stage renal failure  Bilateral hearing aid user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Content Placeholder 10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743200"/>
            <a:ext cx="2872846" cy="2925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743200"/>
            <a:ext cx="2881312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524000" y="58674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Bilateral mild sensorineural hearing loss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Managing hearing loss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5486400" cy="4830763"/>
          </a:xfrm>
        </p:spPr>
        <p:txBody>
          <a:bodyPr>
            <a:normAutofit/>
          </a:bodyPr>
          <a:lstStyle/>
          <a:p>
            <a:r>
              <a:rPr lang="en-GB" dirty="0" smtClean="0"/>
              <a:t>Ensure effective communication</a:t>
            </a:r>
          </a:p>
          <a:p>
            <a:pPr lvl="1"/>
            <a:r>
              <a:rPr lang="en-GB" dirty="0" smtClean="0"/>
              <a:t>School, work place, home</a:t>
            </a:r>
          </a:p>
          <a:p>
            <a:pPr lvl="1"/>
            <a:r>
              <a:rPr lang="en-GB" dirty="0" smtClean="0"/>
              <a:t>Non-verbal cues, Signing</a:t>
            </a:r>
          </a:p>
          <a:p>
            <a:endParaRPr lang="en-GB" dirty="0" smtClean="0"/>
          </a:p>
          <a:p>
            <a:r>
              <a:rPr lang="en-GB" dirty="0" smtClean="0"/>
              <a:t>Hearing Aids</a:t>
            </a:r>
          </a:p>
          <a:p>
            <a:pPr lvl="1"/>
            <a:r>
              <a:rPr lang="en-GB" dirty="0" smtClean="0"/>
              <a:t>Assistive devices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Hearing Protection</a:t>
            </a:r>
          </a:p>
          <a:p>
            <a:pPr lvl="1"/>
            <a:r>
              <a:rPr lang="en-GB" dirty="0" smtClean="0"/>
              <a:t>Drugs </a:t>
            </a:r>
            <a:r>
              <a:rPr lang="en-GB" dirty="0" smtClean="0"/>
              <a:t>causing </a:t>
            </a:r>
            <a:r>
              <a:rPr lang="en-GB" dirty="0" smtClean="0"/>
              <a:t>damage to hearing</a:t>
            </a:r>
          </a:p>
          <a:p>
            <a:pPr lvl="1"/>
            <a:r>
              <a:rPr lang="en-GB" dirty="0" smtClean="0"/>
              <a:t>Noise</a:t>
            </a: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9" name="Picture 11" descr="behind the ear hearing aid decorated earm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72601"/>
            <a:ext cx="1828800" cy="2432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61" name="Picture 13" descr="Joe Gavriloff wears hearing 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7974" y="4114800"/>
            <a:ext cx="2981115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C00000"/>
                </a:solidFill>
              </a:rPr>
              <a:t>Presentation outline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How </a:t>
            </a:r>
            <a:r>
              <a:rPr lang="en-GB" dirty="0" smtClean="0"/>
              <a:t>does the ear work?</a:t>
            </a:r>
          </a:p>
          <a:p>
            <a:endParaRPr lang="en-GB" dirty="0" smtClean="0"/>
          </a:p>
          <a:p>
            <a:r>
              <a:rPr lang="en-GB" dirty="0" smtClean="0"/>
              <a:t>Why </a:t>
            </a:r>
            <a:r>
              <a:rPr lang="en-GB" dirty="0" smtClean="0"/>
              <a:t>is </a:t>
            </a:r>
            <a:r>
              <a:rPr lang="en-GB" dirty="0" smtClean="0"/>
              <a:t>the hearing </a:t>
            </a:r>
            <a:r>
              <a:rPr lang="en-GB" dirty="0" smtClean="0"/>
              <a:t>organ involved in </a:t>
            </a:r>
            <a:r>
              <a:rPr lang="en-GB" dirty="0" smtClean="0"/>
              <a:t>AS?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 does </a:t>
            </a:r>
            <a:r>
              <a:rPr lang="en-GB" dirty="0" smtClean="0"/>
              <a:t>hearing </a:t>
            </a:r>
            <a:r>
              <a:rPr lang="en-GB" dirty="0" smtClean="0"/>
              <a:t>loss </a:t>
            </a:r>
            <a:r>
              <a:rPr lang="en-GB" dirty="0" smtClean="0"/>
              <a:t>appear in </a:t>
            </a:r>
            <a:r>
              <a:rPr lang="en-GB" dirty="0" smtClean="0"/>
              <a:t>AS?</a:t>
            </a:r>
          </a:p>
          <a:p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 smtClean="0"/>
              <a:t>is hearing loss managed?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Helpful organisations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Support Groups</a:t>
            </a:r>
          </a:p>
          <a:p>
            <a:pPr lvl="1"/>
            <a:r>
              <a:rPr lang="en-GB" dirty="0" smtClean="0"/>
              <a:t>National Deaf Children’s Society  </a:t>
            </a:r>
          </a:p>
          <a:p>
            <a:pPr lvl="1">
              <a:buNone/>
            </a:pPr>
            <a:r>
              <a:rPr lang="en-GB" dirty="0" smtClean="0">
                <a:solidFill>
                  <a:srgbClr val="002060"/>
                </a:solidFill>
              </a:rPr>
              <a:t>	www.ndcs.org.uk</a:t>
            </a:r>
            <a:endParaRPr lang="en-GB" dirty="0" smtClean="0"/>
          </a:p>
          <a:p>
            <a:pPr lvl="1"/>
            <a:r>
              <a:rPr lang="en-GB" dirty="0" smtClean="0"/>
              <a:t>Action on Hearing Loss</a:t>
            </a:r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002060"/>
                </a:solidFill>
              </a:rPr>
              <a:t>www.actiononhearingloss.org.uk</a:t>
            </a:r>
          </a:p>
          <a:p>
            <a:pPr lvl="1"/>
            <a:r>
              <a:rPr lang="en-GB" dirty="0" smtClean="0"/>
              <a:t>Alport UK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Professional organisations</a:t>
            </a:r>
          </a:p>
          <a:p>
            <a:pPr lvl="1"/>
            <a:r>
              <a:rPr lang="en-GB" dirty="0" smtClean="0"/>
              <a:t>British Association of Audiovestibular Physicians </a:t>
            </a:r>
            <a:r>
              <a:rPr lang="en-GB" dirty="0" smtClean="0">
                <a:solidFill>
                  <a:srgbClr val="002060"/>
                </a:solidFill>
              </a:rPr>
              <a:t>www.baap.org.uk</a:t>
            </a:r>
          </a:p>
          <a:p>
            <a:pPr lvl="1"/>
            <a:r>
              <a:rPr lang="en-GB" dirty="0" smtClean="0"/>
              <a:t>Guidelines on investigating </a:t>
            </a:r>
            <a:r>
              <a:rPr lang="en-GB" dirty="0" smtClean="0"/>
              <a:t>the cause </a:t>
            </a:r>
            <a:r>
              <a:rPr lang="en-GB" dirty="0" smtClean="0"/>
              <a:t>of hearing loss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2048" y="1447800"/>
            <a:ext cx="2262352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Summary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Investigate the underlying cause of hearing loss </a:t>
            </a:r>
          </a:p>
          <a:p>
            <a:pPr lvl="1"/>
            <a:r>
              <a:rPr lang="en-GB" dirty="0" smtClean="0"/>
              <a:t>Other organs in the body may be involved</a:t>
            </a:r>
          </a:p>
          <a:p>
            <a:pPr lvl="1"/>
            <a:r>
              <a:rPr lang="en-GB" dirty="0" smtClean="0"/>
              <a:t>Overall diagnosis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Regular monitoring of hearing levels in AS</a:t>
            </a:r>
          </a:p>
          <a:p>
            <a:pPr lvl="1"/>
            <a:r>
              <a:rPr lang="en-GB" dirty="0" smtClean="0"/>
              <a:t>Look for progression</a:t>
            </a:r>
          </a:p>
          <a:p>
            <a:pPr lvl="1"/>
            <a:r>
              <a:rPr lang="en-GB" dirty="0" smtClean="0"/>
              <a:t>Worsening hearing loss may indicate deterioration in kidney function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What are the parts of the ear?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5" name="Picture 3" descr="C:\Users\Sudhira\Documents\Teaching @ RWT\Paeds Lunch Time Lecture Sept 2014\Pictures\14304-004-6C1B7E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243" y="1600200"/>
            <a:ext cx="6737513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How does the ear detect sounds?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98" name="Picture 2" descr="C:\Users\Sudhira\Documents\Teaching @ RWT\Paeds Lunch Time Lecture Sept 2014\Pictures\14299-004-D2B5BCF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58181"/>
            <a:ext cx="762000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Cochlea – the hearing sensory organ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 descr="C:\Users\Sudhira\Documents\Teaching @ RWT\Paeds Lunch Time Lecture Sept 2014\Pictures\14298-004-99934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8077200" cy="4523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Why is the cochlea involved in AS?</a:t>
            </a:r>
            <a:br>
              <a:rPr lang="en-GB" sz="3200" dirty="0" smtClean="0">
                <a:solidFill>
                  <a:srgbClr val="C00000"/>
                </a:solidFill>
              </a:rPr>
            </a:b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 descr="C:\Users\Sudhira\Documents\Teaching @ RWT\Paeds Lunch Time Lecture Sept 2014\Pictures\14301-004-4B6F34D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14400"/>
            <a:ext cx="5431156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1524000" y="1219200"/>
            <a:ext cx="1828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219200" y="3657600"/>
            <a:ext cx="1828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667000" y="4876800"/>
            <a:ext cx="1828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43000" y="5715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Type IV Collagen in kidneys, eyes and cochlea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The sound sensory organ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 descr="C:\Users\Sudhira\Documents\Teaching @ RWT\Paeds Lunch Time Lecture Sept 2014\Pictures\14300-004-5FF07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40681"/>
            <a:ext cx="6705600" cy="444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2057400" y="1371600"/>
            <a:ext cx="1828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400800" y="3505200"/>
            <a:ext cx="1828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572000" y="5334000"/>
            <a:ext cx="1828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Normal and damaged “hair cells”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Alport Information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 descr="C:\Users\Sudhira\Documents\Teaching @ RWT\Paeds Lunch Time Lecture Sept 2014\Pictures\4068-004-D7C1ADF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2717800" cy="285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5" name="Picture 3" descr="C:\Users\Sudhira\Documents\Teaching @ RWT\Paeds Lunch Time Lecture Sept 2014\Pictures\4070-004-B057EE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2641600" cy="285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235075" y="376238"/>
            <a:ext cx="485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27150" y="2555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125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016125" y="376238"/>
            <a:ext cx="487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108200" y="2555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844800" y="376238"/>
            <a:ext cx="488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936875" y="255588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16325" y="3762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3708400" y="25558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464050" y="376238"/>
            <a:ext cx="5730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556125" y="25558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275263" y="376238"/>
            <a:ext cx="638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367338" y="25558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6065838" y="376238"/>
            <a:ext cx="639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6156325" y="25558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8000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423988" y="490538"/>
            <a:ext cx="4954587" cy="5429250"/>
            <a:chOff x="1331" y="300"/>
            <a:chExt cx="3121" cy="3420"/>
          </a:xfrm>
        </p:grpSpPr>
        <p:sp>
          <p:nvSpPr>
            <p:cNvPr id="7191" name="Line 17"/>
            <p:cNvSpPr>
              <a:spLocks noChangeShapeType="1"/>
            </p:cNvSpPr>
            <p:nvPr/>
          </p:nvSpPr>
          <p:spPr bwMode="auto">
            <a:xfrm>
              <a:off x="1331" y="552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2" name="Line 18"/>
            <p:cNvSpPr>
              <a:spLocks noChangeShapeType="1"/>
            </p:cNvSpPr>
            <p:nvPr/>
          </p:nvSpPr>
          <p:spPr bwMode="auto">
            <a:xfrm>
              <a:off x="1331" y="804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3" name="Line 19"/>
            <p:cNvSpPr>
              <a:spLocks noChangeShapeType="1"/>
            </p:cNvSpPr>
            <p:nvPr/>
          </p:nvSpPr>
          <p:spPr bwMode="auto">
            <a:xfrm>
              <a:off x="1331" y="108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4" name="Line 20"/>
            <p:cNvSpPr>
              <a:spLocks noChangeShapeType="1"/>
            </p:cNvSpPr>
            <p:nvPr/>
          </p:nvSpPr>
          <p:spPr bwMode="auto">
            <a:xfrm>
              <a:off x="1331" y="132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5" name="Line 21"/>
            <p:cNvSpPr>
              <a:spLocks noChangeShapeType="1"/>
            </p:cNvSpPr>
            <p:nvPr/>
          </p:nvSpPr>
          <p:spPr bwMode="auto">
            <a:xfrm>
              <a:off x="1331" y="1608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6" name="Line 22"/>
            <p:cNvSpPr>
              <a:spLocks noChangeShapeType="1"/>
            </p:cNvSpPr>
            <p:nvPr/>
          </p:nvSpPr>
          <p:spPr bwMode="auto">
            <a:xfrm>
              <a:off x="1331" y="1896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7" name="Line 23"/>
            <p:cNvSpPr>
              <a:spLocks noChangeShapeType="1"/>
            </p:cNvSpPr>
            <p:nvPr/>
          </p:nvSpPr>
          <p:spPr bwMode="auto">
            <a:xfrm>
              <a:off x="1331" y="2184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8" name="Line 24"/>
            <p:cNvSpPr>
              <a:spLocks noChangeShapeType="1"/>
            </p:cNvSpPr>
            <p:nvPr/>
          </p:nvSpPr>
          <p:spPr bwMode="auto">
            <a:xfrm>
              <a:off x="1331" y="2424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9" name="Line 25"/>
            <p:cNvSpPr>
              <a:spLocks noChangeShapeType="1"/>
            </p:cNvSpPr>
            <p:nvPr/>
          </p:nvSpPr>
          <p:spPr bwMode="auto">
            <a:xfrm>
              <a:off x="1331" y="270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0" name="Line 26"/>
            <p:cNvSpPr>
              <a:spLocks noChangeShapeType="1"/>
            </p:cNvSpPr>
            <p:nvPr/>
          </p:nvSpPr>
          <p:spPr bwMode="auto">
            <a:xfrm>
              <a:off x="1331" y="2952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1" name="Line 27"/>
            <p:cNvSpPr>
              <a:spLocks noChangeShapeType="1"/>
            </p:cNvSpPr>
            <p:nvPr/>
          </p:nvSpPr>
          <p:spPr bwMode="auto">
            <a:xfrm>
              <a:off x="1331" y="3216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2" name="Line 28"/>
            <p:cNvSpPr>
              <a:spLocks noChangeShapeType="1"/>
            </p:cNvSpPr>
            <p:nvPr/>
          </p:nvSpPr>
          <p:spPr bwMode="auto">
            <a:xfrm>
              <a:off x="1331" y="348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3" name="Line 29"/>
            <p:cNvSpPr>
              <a:spLocks noChangeShapeType="1"/>
            </p:cNvSpPr>
            <p:nvPr/>
          </p:nvSpPr>
          <p:spPr bwMode="auto">
            <a:xfrm>
              <a:off x="1331" y="372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4" name="Line 30"/>
            <p:cNvSpPr>
              <a:spLocks noChangeShapeType="1"/>
            </p:cNvSpPr>
            <p:nvPr/>
          </p:nvSpPr>
          <p:spPr bwMode="auto">
            <a:xfrm flipV="1">
              <a:off x="1331" y="304"/>
              <a:ext cx="0" cy="3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5" name="Line 31"/>
            <p:cNvSpPr>
              <a:spLocks noChangeShapeType="1"/>
            </p:cNvSpPr>
            <p:nvPr/>
          </p:nvSpPr>
          <p:spPr bwMode="auto">
            <a:xfrm flipV="1">
              <a:off x="1859" y="306"/>
              <a:ext cx="0" cy="3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6" name="Line 32"/>
            <p:cNvSpPr>
              <a:spLocks noChangeShapeType="1"/>
            </p:cNvSpPr>
            <p:nvPr/>
          </p:nvSpPr>
          <p:spPr bwMode="auto">
            <a:xfrm flipV="1">
              <a:off x="2387" y="300"/>
              <a:ext cx="0" cy="3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7" name="Line 33"/>
            <p:cNvSpPr>
              <a:spLocks noChangeShapeType="1"/>
            </p:cNvSpPr>
            <p:nvPr/>
          </p:nvSpPr>
          <p:spPr bwMode="auto">
            <a:xfrm flipV="1">
              <a:off x="2867" y="306"/>
              <a:ext cx="0" cy="3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8" name="Line 34"/>
            <p:cNvSpPr>
              <a:spLocks noChangeShapeType="1"/>
            </p:cNvSpPr>
            <p:nvPr/>
          </p:nvSpPr>
          <p:spPr bwMode="auto">
            <a:xfrm flipV="1">
              <a:off x="3395" y="306"/>
              <a:ext cx="0" cy="3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09" name="Line 35"/>
            <p:cNvSpPr>
              <a:spLocks noChangeShapeType="1"/>
            </p:cNvSpPr>
            <p:nvPr/>
          </p:nvSpPr>
          <p:spPr bwMode="auto">
            <a:xfrm flipV="1">
              <a:off x="3923" y="306"/>
              <a:ext cx="0" cy="3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0" name="Line 36"/>
            <p:cNvSpPr>
              <a:spLocks noChangeShapeType="1"/>
            </p:cNvSpPr>
            <p:nvPr/>
          </p:nvSpPr>
          <p:spPr bwMode="auto">
            <a:xfrm flipV="1">
              <a:off x="4451" y="306"/>
              <a:ext cx="0" cy="3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11" name="Line 37"/>
            <p:cNvSpPr>
              <a:spLocks noChangeShapeType="1"/>
            </p:cNvSpPr>
            <p:nvPr/>
          </p:nvSpPr>
          <p:spPr bwMode="auto">
            <a:xfrm>
              <a:off x="1332" y="300"/>
              <a:ext cx="3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00113" y="5876925"/>
            <a:ext cx="6418262" cy="704850"/>
            <a:chOff x="919" y="3868"/>
            <a:chExt cx="4043" cy="444"/>
          </a:xfrm>
        </p:grpSpPr>
        <p:sp>
          <p:nvSpPr>
            <p:cNvPr id="7189" name="Rectangle 39"/>
            <p:cNvSpPr>
              <a:spLocks noChangeArrowheads="1"/>
            </p:cNvSpPr>
            <p:nvPr/>
          </p:nvSpPr>
          <p:spPr bwMode="auto">
            <a:xfrm>
              <a:off x="2871" y="3868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endParaRPr lang="en-GB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0" name="Rectangle 40"/>
            <p:cNvSpPr>
              <a:spLocks noChangeArrowheads="1"/>
            </p:cNvSpPr>
            <p:nvPr/>
          </p:nvSpPr>
          <p:spPr bwMode="auto">
            <a:xfrm>
              <a:off x="919" y="4082"/>
              <a:ext cx="404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cs typeface="Times New Roman" pitchFamily="18" charset="0"/>
                </a:rPr>
                <a:t>FREQUENCY IN CYCLES PER SECOND (HZ)</a:t>
              </a:r>
              <a:endParaRPr lang="en-US" b="1">
                <a:cs typeface="Times New Roman" pitchFamily="18" charset="0"/>
              </a:endParaRPr>
            </a:p>
          </p:txBody>
        </p:sp>
      </p:grpSp>
      <p:sp>
        <p:nvSpPr>
          <p:cNvPr id="13353" name="Text Box 41"/>
          <p:cNvSpPr txBox="1">
            <a:spLocks noChangeArrowheads="1"/>
          </p:cNvSpPr>
          <p:nvPr/>
        </p:nvSpPr>
        <p:spPr bwMode="auto">
          <a:xfrm rot="-5391758">
            <a:off x="-777875" y="2752725"/>
            <a:ext cx="536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48" charset="-128"/>
                <a:cs typeface="Times New Roman" pitchFamily="18" charset="0"/>
              </a:rPr>
              <a:t>LOW PITCH</a:t>
            </a:r>
            <a:endParaRPr lang="en-US" sz="3600">
              <a:solidFill>
                <a:srgbClr val="FF0066"/>
              </a:solidFill>
              <a:latin typeface="Times New Roman" pitchFamily="18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 rot="-5400000">
            <a:off x="3273425" y="2755900"/>
            <a:ext cx="536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pitchFamily="48" charset="-128"/>
                <a:cs typeface="Times New Roman" pitchFamily="18" charset="0"/>
              </a:rPr>
              <a:t>HIGH PITCH</a:t>
            </a:r>
            <a:endParaRPr lang="en-US" sz="3600">
              <a:solidFill>
                <a:srgbClr val="FF0066"/>
              </a:solidFill>
              <a:latin typeface="Times New Roman" pitchFamily="18" charset="0"/>
              <a:ea typeface="ＭＳ Ｐゴシック" pitchFamily="48" charset="-128"/>
              <a:cs typeface="Times New Roman" pitchFamily="18" charset="0"/>
            </a:endParaRPr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2332038" y="3232150"/>
            <a:ext cx="320675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164288" y="58772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From: NDCS</a:t>
            </a:r>
            <a:endParaRPr lang="en-GB" dirty="0"/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7/2/2015</a:t>
            </a:r>
            <a:endParaRPr lang="en-GB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2A6B1-E680-4774-87FC-A6AACBD2722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Alport Information Day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25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50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00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00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000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000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8000p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7" grpId="0" autoUpdateAnimBg="0"/>
      <p:bldP spid="13319" grpId="0" autoUpdateAnimBg="0"/>
      <p:bldP spid="13321" grpId="0" autoUpdateAnimBg="0"/>
      <p:bldP spid="13323" grpId="0" autoUpdateAnimBg="0"/>
      <p:bldP spid="13325" grpId="0" autoUpdateAnimBg="0"/>
      <p:bldP spid="13327" grpId="0" autoUpdateAnimBg="0"/>
      <p:bldP spid="13353" grpId="0" autoUpdateAnimBg="0"/>
      <p:bldP spid="13354" grpId="0" autoUpdateAnimBg="0"/>
      <p:bldP spid="133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690</Words>
  <Application>Microsoft Office PowerPoint</Application>
  <PresentationFormat>On-screen Show (4:3)</PresentationFormat>
  <Paragraphs>224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Hearing Loss in Alport Syndrome</vt:lpstr>
      <vt:lpstr>Presentation outline</vt:lpstr>
      <vt:lpstr>What are the parts of the ear?</vt:lpstr>
      <vt:lpstr>How does the ear detect sounds?</vt:lpstr>
      <vt:lpstr>Cochlea – the hearing sensory organ</vt:lpstr>
      <vt:lpstr>Why is the cochlea involved in AS? </vt:lpstr>
      <vt:lpstr>The sound sensory organ</vt:lpstr>
      <vt:lpstr>Normal and damaged “hair cells”</vt:lpstr>
      <vt:lpstr>Slide 9</vt:lpstr>
      <vt:lpstr>Slide 10</vt:lpstr>
      <vt:lpstr>What is an audiogram?</vt:lpstr>
      <vt:lpstr>Causes of hearing loss</vt:lpstr>
      <vt:lpstr>Hearing loss in AS</vt:lpstr>
      <vt:lpstr>Hearing loss in AS</vt:lpstr>
      <vt:lpstr>Progression of hearing loss in AS: 1st and 2nd decades of life</vt:lpstr>
      <vt:lpstr>Deafness: first feature to be detected!</vt:lpstr>
      <vt:lpstr>Progressive hearing loss </vt:lpstr>
      <vt:lpstr>Late identification of hearing loss </vt:lpstr>
      <vt:lpstr>Managing hearing loss</vt:lpstr>
      <vt:lpstr>Helpful organisations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Hearing and Balance Problems in Alport(s) Syndrome</dc:title>
  <dc:creator>Sudhira</dc:creator>
  <cp:lastModifiedBy>Sudhira</cp:lastModifiedBy>
  <cp:revision>131</cp:revision>
  <dcterms:created xsi:type="dcterms:W3CDTF">2006-08-16T00:00:00Z</dcterms:created>
  <dcterms:modified xsi:type="dcterms:W3CDTF">2015-02-06T21:09:45Z</dcterms:modified>
</cp:coreProperties>
</file>